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6" r:id="rId2"/>
    <p:sldId id="273" r:id="rId3"/>
    <p:sldId id="280" r:id="rId4"/>
    <p:sldId id="268" r:id="rId5"/>
    <p:sldId id="263" r:id="rId6"/>
    <p:sldId id="257" r:id="rId7"/>
    <p:sldId id="270" r:id="rId8"/>
    <p:sldId id="258" r:id="rId9"/>
    <p:sldId id="275" r:id="rId10"/>
    <p:sldId id="269" r:id="rId11"/>
    <p:sldId id="274" r:id="rId12"/>
    <p:sldId id="276" r:id="rId13"/>
    <p:sldId id="278" r:id="rId14"/>
    <p:sldId id="279" r:id="rId15"/>
    <p:sldId id="267" r:id="rId16"/>
    <p:sldId id="25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B43A9-7CD6-43E1-894C-5B2EBF95964D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43812-3AD4-468F-B759-0138C2297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3812-3AD4-468F-B759-0138C229731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E98E4A-428A-4315-9329-F28E5B18249B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57369D-2DAD-4646-8207-12C4D9AF00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hyperlink" Target="http://www.bloemhof.com/Donut%20Sheeting/Loading%20dough%20into%20sheeter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JURAN\Ordinary%20World.wma" TargetMode="Externa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Juran </a:t>
            </a:r>
            <a:r>
              <a:rPr lang="en-US" dirty="0" err="1" smtClean="0"/>
              <a:t>Juran</a:t>
            </a:r>
            <a:r>
              <a:rPr lang="en-US" dirty="0" smtClean="0"/>
              <a:t> bakery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Decision Models Presents</a:t>
            </a:r>
            <a:endParaRPr lang="en-US" dirty="0"/>
          </a:p>
        </p:txBody>
      </p:sp>
      <p:pic>
        <p:nvPicPr>
          <p:cNvPr id="5" name="Picture 5" descr="C:\Users\Jackie\AppData\Local\Microsoft\Windows\Temporary Internet Files\Content.IE5\AY8AYC4U\MPj0436560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762000"/>
            <a:ext cx="4953000" cy="3302000"/>
          </a:xfrm>
          <a:prstGeom prst="rect">
            <a:avLst/>
          </a:prstGeom>
          <a:noFill/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6705600" y="5410200"/>
            <a:ext cx="2133600" cy="1447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pic>
        <p:nvPicPr>
          <p:cNvPr id="4" name="Content Placeholder 3" descr="DecisionVar2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1200" y="1447800"/>
            <a:ext cx="4792717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pic>
        <p:nvPicPr>
          <p:cNvPr id="4" name="Content Placeholder 3" descr="Constraints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2590800"/>
            <a:ext cx="8105660" cy="2057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SOLVER PARAMETERS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r="1299" b="2220"/>
          <a:stretch>
            <a:fillRect/>
          </a:stretch>
        </p:blipFill>
        <p:spPr bwMode="auto">
          <a:xfrm>
            <a:off x="1676400" y="1752600"/>
            <a:ext cx="5791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Solution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3230" r="1586" b="3125"/>
          <a:stretch>
            <a:fillRect/>
          </a:stretch>
        </p:blipFill>
        <p:spPr bwMode="auto">
          <a:xfrm>
            <a:off x="304800" y="1447800"/>
            <a:ext cx="855406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304800" y="4191000"/>
            <a:ext cx="83820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One employee staffed on each job for each shift, with the extra hands assigned in Shift 3 – </a:t>
            </a:r>
          </a:p>
          <a:p>
            <a:pPr lvl="1"/>
            <a:r>
              <a:rPr lang="en-US" dirty="0" smtClean="0"/>
              <a:t>Higher preference for employees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en-US" dirty="0" smtClean="0"/>
              <a:t>Optimal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1875" t="33247" r="35625" b="14805"/>
          <a:stretch>
            <a:fillRect/>
          </a:stretch>
        </p:blipFill>
        <p:spPr bwMode="auto">
          <a:xfrm>
            <a:off x="381000" y="1676400"/>
            <a:ext cx="8534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Model Enhancements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Allow for allocation or shifting of unused employees between departments</a:t>
            </a:r>
          </a:p>
          <a:p>
            <a:r>
              <a:rPr lang="en-US" dirty="0" smtClean="0"/>
              <a:t>Customize employee preferences based on seniority and vacation schedule</a:t>
            </a:r>
          </a:p>
          <a:p>
            <a:r>
              <a:rPr lang="en-US" dirty="0" smtClean="0"/>
              <a:t>Over time cost optimization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thumbnail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399" y="1600200"/>
            <a:ext cx="3314697" cy="2209800"/>
          </a:xfrm>
          <a:prstGeom prst="rect">
            <a:avLst/>
          </a:prstGeom>
          <a:noFill/>
        </p:spPr>
      </p:pic>
      <p:pic>
        <p:nvPicPr>
          <p:cNvPr id="5" name="Picture 14" descr="http://www.bloemhof.com/Donut%20Sheeting/Loading%20dough%20into%20sheeter_sm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11762" y="3657600"/>
            <a:ext cx="3379838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892552" y="1216152"/>
            <a:ext cx="3736848" cy="841248"/>
          </a:xfrm>
        </p:spPr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pic>
        <p:nvPicPr>
          <p:cNvPr id="5" name="Ordinary World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" name="Picture 6" descr="C:\Users\Jackie\AppData\Local\Microsoft\Windows\Temporary Internet Files\Content.IE5\486PG7WR\MPj0436528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2209800"/>
            <a:ext cx="4315893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AppData\Local\Microsoft\Windows\Temporary Internet Files\Content.IE5\RYIORVTB\photo[1].jpg"/>
          <p:cNvPicPr>
            <a:picLocks noChangeAspect="1" noChangeArrowheads="1"/>
          </p:cNvPicPr>
          <p:nvPr/>
        </p:nvPicPr>
        <p:blipFill>
          <a:blip r:embed="rId3"/>
          <a:srcRect l="13216" t="28177" r="19177" b="17503"/>
          <a:stretch>
            <a:fillRect/>
          </a:stretch>
        </p:blipFill>
        <p:spPr>
          <a:xfrm>
            <a:off x="2819400" y="1600200"/>
            <a:ext cx="3698240" cy="3962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Juran Juran Bakery</a:t>
            </a:r>
            <a:endParaRPr lang="en-US" dirty="0"/>
          </a:p>
        </p:txBody>
      </p:sp>
      <p:pic>
        <p:nvPicPr>
          <p:cNvPr id="4" name="Picture 4" descr="http://www.tempocentar.com/upload/images/bnrs/slike/pekara.jpg"/>
          <p:cNvPicPr>
            <a:picLocks noChangeAspect="1" noChangeArrowheads="1"/>
          </p:cNvPicPr>
          <p:nvPr/>
        </p:nvPicPr>
        <p:blipFill>
          <a:blip r:embed="rId4"/>
          <a:srcRect l="11116" r="2963" b="21325"/>
          <a:stretch>
            <a:fillRect/>
          </a:stretch>
        </p:blipFill>
        <p:spPr bwMode="auto">
          <a:xfrm>
            <a:off x="6549189" y="5029200"/>
            <a:ext cx="244241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jewishrichmond.org/getimage.asp?id=3324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5029200"/>
            <a:ext cx="25574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304800" y="2208074"/>
            <a:ext cx="2590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The </a:t>
            </a:r>
            <a:r>
              <a:rPr lang="en-US" b="1" dirty="0" smtClean="0">
                <a:latin typeface="Calibri" pitchFamily="34" charset="0"/>
              </a:rPr>
              <a:t>Company</a:t>
            </a:r>
            <a:r>
              <a:rPr lang="en-US" b="1" dirty="0">
                <a:latin typeface="Calibri" pitchFamily="34" charset="0"/>
              </a:rPr>
              <a:t>: </a:t>
            </a:r>
            <a:r>
              <a:rPr lang="en-US" dirty="0">
                <a:latin typeface="Calibri" pitchFamily="34" charset="0"/>
              </a:rPr>
              <a:t>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large bakery in the northwest United States</a:t>
            </a:r>
          </a:p>
          <a:p>
            <a:endParaRPr lang="en-US" dirty="0">
              <a:latin typeface="Calibri" pitchFamily="34" charset="0"/>
            </a:endParaRPr>
          </a:p>
          <a:p>
            <a:r>
              <a:rPr lang="en-US" b="1" dirty="0">
                <a:latin typeface="Calibri" pitchFamily="34" charset="0"/>
              </a:rPr>
              <a:t>The </a:t>
            </a:r>
            <a:r>
              <a:rPr lang="en-US" b="1" dirty="0" smtClean="0">
                <a:latin typeface="Calibri" pitchFamily="34" charset="0"/>
              </a:rPr>
              <a:t>Client</a:t>
            </a:r>
            <a:r>
              <a:rPr lang="en-US" b="1" dirty="0">
                <a:latin typeface="Calibri" pitchFamily="34" charset="0"/>
              </a:rPr>
              <a:t>: </a:t>
            </a:r>
            <a:r>
              <a:rPr lang="en-US" dirty="0">
                <a:latin typeface="Calibri" pitchFamily="34" charset="0"/>
              </a:rPr>
              <a:t>Jason Juran</a:t>
            </a: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6553200" y="2133600"/>
            <a:ext cx="2590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SWAT Team:</a:t>
            </a: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dirty="0">
                <a:latin typeface="Calibri" pitchFamily="34" charset="0"/>
              </a:rPr>
              <a:t>Elizabeth Almonte</a:t>
            </a: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dirty="0">
                <a:latin typeface="Calibri" pitchFamily="34" charset="0"/>
              </a:rPr>
              <a:t>Sudha Bellamkonda</a:t>
            </a: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dirty="0">
                <a:latin typeface="Calibri" pitchFamily="34" charset="0"/>
              </a:rPr>
              <a:t>Jessica Chou</a:t>
            </a: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dirty="0">
                <a:latin typeface="Calibri" pitchFamily="34" charset="0"/>
              </a:rPr>
              <a:t>Greg Dufraisse</a:t>
            </a: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dirty="0">
                <a:latin typeface="Calibri" pitchFamily="34" charset="0"/>
              </a:rPr>
              <a:t>Jackie Mendez</a:t>
            </a:r>
            <a:endParaRPr lang="en-US" b="1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Baking Plan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4495800" cy="4525963"/>
          </a:xfrm>
        </p:spPr>
        <p:txBody>
          <a:bodyPr/>
          <a:lstStyle/>
          <a:p>
            <a:r>
              <a:rPr lang="en-US" dirty="0" smtClean="0"/>
              <a:t>Shop Floor Background</a:t>
            </a:r>
          </a:p>
          <a:p>
            <a:r>
              <a:rPr lang="en-US" dirty="0" smtClean="0"/>
              <a:t>Problem Definition – Status Quo</a:t>
            </a:r>
          </a:p>
          <a:p>
            <a:r>
              <a:rPr lang="en-US" dirty="0" smtClean="0"/>
              <a:t>Decision Modeling</a:t>
            </a:r>
          </a:p>
          <a:p>
            <a:r>
              <a:rPr lang="en-US" dirty="0" smtClean="0"/>
              <a:t>Solution</a:t>
            </a:r>
          </a:p>
          <a:p>
            <a:r>
              <a:rPr lang="en-US" dirty="0" smtClean="0"/>
              <a:t>Long Term Model Enhancements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6" descr="thumbnail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399" y="1600200"/>
            <a:ext cx="4267201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Bakery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4162"/>
            <a:ext cx="7467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Bakery has 6 units. 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3 Lines (Mainline, </a:t>
            </a:r>
            <a:r>
              <a:rPr lang="en-US" dirty="0" err="1" smtClean="0"/>
              <a:t>Stringline</a:t>
            </a:r>
            <a:r>
              <a:rPr lang="en-US" dirty="0" smtClean="0"/>
              <a:t>, Breadline) </a:t>
            </a:r>
            <a:endParaRPr lang="en-US" b="1" dirty="0" smtClean="0"/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2 departments (Shop, Wrap) each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3 shifts per day, 6 days a week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Must incorporate and account for employees’ days off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Assumptions: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Employees need to stick with one Line and Department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All employees can work every job on the shift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Every employee works one shift per day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lnSpc>
                <a:spcPct val="120000"/>
              </a:lnSpc>
              <a:buFont typeface="Wingdings" pitchFamily="2" charset="2"/>
              <a:buChar char="q"/>
              <a:defRPr/>
            </a:pPr>
            <a:r>
              <a:rPr lang="en-US" dirty="0" smtClean="0"/>
              <a:t>Currently bakery writes new schedules each week</a:t>
            </a:r>
          </a:p>
          <a:p>
            <a:pPr marL="514350" indent="-514350">
              <a:lnSpc>
                <a:spcPct val="120000"/>
              </a:lnSpc>
              <a:buFont typeface="Wingdings" pitchFamily="2" charset="2"/>
              <a:buChar char="q"/>
              <a:defRPr/>
            </a:pPr>
            <a:r>
              <a:rPr lang="en-US" dirty="0" smtClean="0"/>
              <a:t>Looking for a more automated system of scheduling</a:t>
            </a:r>
          </a:p>
          <a:p>
            <a:pPr marL="514350" indent="-514350">
              <a:lnSpc>
                <a:spcPct val="120000"/>
              </a:lnSpc>
              <a:buFont typeface="Wingdings" pitchFamily="2" charset="2"/>
              <a:buChar char="q"/>
              <a:defRPr/>
            </a:pPr>
            <a:r>
              <a:rPr lang="en-US" dirty="0" smtClean="0"/>
              <a:t>Important to consider day-offs based on employee seniority</a:t>
            </a:r>
          </a:p>
          <a:p>
            <a:pPr marL="514350" indent="-514350">
              <a:lnSpc>
                <a:spcPct val="120000"/>
              </a:lnSpc>
              <a:buNone/>
              <a:defRPr/>
            </a:pPr>
            <a:r>
              <a:rPr lang="en-US" b="1" dirty="0" smtClean="0">
                <a:latin typeface="Calibri" pitchFamily="34" charset="0"/>
                <a:ea typeface="MS Mincho" pitchFamily="49" charset="-128"/>
              </a:rPr>
              <a:t>	</a:t>
            </a:r>
          </a:p>
          <a:p>
            <a:pPr marL="514350" indent="-514350">
              <a:lnSpc>
                <a:spcPct val="120000"/>
              </a:lnSpc>
              <a:buNone/>
              <a:defRPr/>
            </a:pPr>
            <a:r>
              <a:rPr lang="en-US" b="1" dirty="0" smtClean="0">
                <a:latin typeface="Calibri" pitchFamily="34" charset="0"/>
                <a:ea typeface="MS Mincho" pitchFamily="49" charset="-128"/>
              </a:rPr>
              <a:t>	Objective: </a:t>
            </a:r>
            <a:r>
              <a:rPr lang="en-US" dirty="0" smtClean="0">
                <a:latin typeface="Calibri" pitchFamily="34" charset="0"/>
                <a:ea typeface="MS Mincho" pitchFamily="49" charset="-128"/>
              </a:rPr>
              <a:t>Determine an assignment of workers to shifts while taking employee shift and job preferences into account.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function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Employee preferences are taken into account by the assignment of satisfaction points</a:t>
            </a:r>
          </a:p>
          <a:p>
            <a:r>
              <a:rPr lang="en-US" dirty="0" smtClean="0"/>
              <a:t>Employees are assigned to shifts and jobs such that total satisfaction is maximized</a:t>
            </a:r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1026" name="Picture 2" descr="C:\Users\Jackie\AppData\Local\Microsoft\Windows\Temporary Internet Files\Content.IE5\486PG7WR\MPj0403394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752600"/>
            <a:ext cx="43434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employee may only work 1 shift per day</a:t>
            </a:r>
          </a:p>
          <a:p>
            <a:r>
              <a:rPr lang="en-US" dirty="0" smtClean="0"/>
              <a:t>Each job position must be filled for each shift</a:t>
            </a:r>
          </a:p>
          <a:p>
            <a:r>
              <a:rPr lang="en-US" dirty="0" smtClean="0"/>
              <a:t>Employees on vacation should not be assigned a position</a:t>
            </a:r>
          </a:p>
        </p:txBody>
      </p:sp>
      <p:pic>
        <p:nvPicPr>
          <p:cNvPr id="7" name="Picture 8" descr="http://www.bloemhof.com/Donut%20Sheeting/PROOFED%20BISMARKS%20ON%20RACK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6048" y="1600199"/>
            <a:ext cx="3159352" cy="2362201"/>
          </a:xfrm>
          <a:prstGeom prst="rect">
            <a:avLst/>
          </a:prstGeom>
          <a:noFill/>
        </p:spPr>
      </p:pic>
      <p:pic>
        <p:nvPicPr>
          <p:cNvPr id="8" name="Content Placeholder 4" descr="http://gtresearchnews.gatech.edu/images/bakery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9800" y="3581400"/>
            <a:ext cx="32512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preferences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57200" y="1600200"/>
            <a:ext cx="8305800" cy="4495800"/>
            <a:chOff x="228600" y="1447800"/>
            <a:chExt cx="7696200" cy="382905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/>
            <a:srcRect l="2548" t="3828" r="49894"/>
            <a:stretch>
              <a:fillRect/>
            </a:stretch>
          </p:blipFill>
          <p:spPr bwMode="auto">
            <a:xfrm>
              <a:off x="228600" y="1447800"/>
              <a:ext cx="4267200" cy="3829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/>
            <a:srcRect l="61783" t="3828"/>
            <a:stretch>
              <a:fillRect/>
            </a:stretch>
          </p:blipFill>
          <p:spPr bwMode="auto">
            <a:xfrm>
              <a:off x="4495800" y="1447800"/>
              <a:ext cx="3429000" cy="3829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pic>
        <p:nvPicPr>
          <p:cNvPr id="4" name="Content Placeholder 3" descr="DecisionVar1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0" y="1371600"/>
            <a:ext cx="6316294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285</TotalTime>
  <Words>287</Words>
  <Application>Microsoft Office PowerPoint</Application>
  <PresentationFormat>On-screen Show (4:3)</PresentationFormat>
  <Paragraphs>72</Paragraphs>
  <Slides>16</Slides>
  <Notes>16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Trek</vt:lpstr>
      <vt:lpstr>Juran Juran bakery</vt:lpstr>
      <vt:lpstr>Juran Juran Bakery</vt:lpstr>
      <vt:lpstr>Baking Plan </vt:lpstr>
      <vt:lpstr>Bakery background</vt:lpstr>
      <vt:lpstr>Problem Definition</vt:lpstr>
      <vt:lpstr>Objective function</vt:lpstr>
      <vt:lpstr>Constraints</vt:lpstr>
      <vt:lpstr>Employee preferences</vt:lpstr>
      <vt:lpstr>Solution Methodology</vt:lpstr>
      <vt:lpstr>Solution Methodology</vt:lpstr>
      <vt:lpstr>Solution Methodology</vt:lpstr>
      <vt:lpstr>SOLVER PARAMETERS</vt:lpstr>
      <vt:lpstr>Optimal Solution</vt:lpstr>
      <vt:lpstr>Optimal solution</vt:lpstr>
      <vt:lpstr>Long Term Model Enhancements</vt:lpstr>
      <vt:lpstr>Any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Jackie</dc:creator>
  <cp:lastModifiedBy> Sudha</cp:lastModifiedBy>
  <cp:revision>32</cp:revision>
  <dcterms:created xsi:type="dcterms:W3CDTF">2008-11-22T22:34:09Z</dcterms:created>
  <dcterms:modified xsi:type="dcterms:W3CDTF">2008-11-24T19:53:49Z</dcterms:modified>
</cp:coreProperties>
</file>